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9" r:id="rId8"/>
    <p:sldId id="270" r:id="rId9"/>
    <p:sldId id="267" r:id="rId10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14"/>
  </p:normalViewPr>
  <p:slideViewPr>
    <p:cSldViewPr snapToGrid="0" snapToObjects="1">
      <p:cViewPr varScale="1">
        <p:scale>
          <a:sx n="116" d="100"/>
          <a:sy n="116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BFE9D4A-823E-2445-86DD-35197C04F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000" y="0"/>
            <a:ext cx="10287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8394DAC-4E7F-6C49-AD2B-200B08174A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FFF5E8-7B67-B046-A7AA-33925C034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842" y="1205490"/>
            <a:ext cx="615933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083D63D-0D81-9E47-9993-871A9450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842" y="3685165"/>
            <a:ext cx="6159335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5C302A-BD8F-874F-82CA-40181918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10ECEB-3014-6049-A999-D55E2DB5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13F15E-3416-4346-BE65-44E3F52C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866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6F1D01-7C1F-3042-933E-9327B4C94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70EA66C-E123-424D-83CD-360CE2076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368308-D2B5-0844-ACD0-37BFAC829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BAA54D-0FC8-934F-8E0C-34AAEF72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FA2C95-096E-734C-B1CE-4218AB0A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546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9B4018D-1495-A94A-9336-A6542FD4D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D11E372-EFEB-9248-ADFE-471ADBB40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FC29CF-F765-EC4A-9846-89B044022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46204-39AA-474D-92BF-54EF6A2D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5BF28F-0DCA-2C4F-97D7-B071BB7B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5175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BC8711-0090-8645-9136-F0954684E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A91A2-266B-6348-9C22-F73C4F249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3D38BD4-45D7-6441-BCCB-911E1650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037E43-06DF-D240-8D07-F79E7EEA5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26AE47-94B5-1545-838B-2646A0B4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045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4E0417-8433-E143-B822-83FABBDB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2D7216-C743-3045-AE8F-8F886EB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0F8F62-EEE7-E942-B0EC-B2806A1F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D93F4B-84A4-0A4B-8570-AD267E94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7C66D8-29DE-1F4F-93AB-8564C726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8746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0296E9-9F54-D04E-8698-28DFDACA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CF7B33-294E-0A43-B412-AB1D0407F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8291F1-34E2-E846-A633-A272F95D6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3C3142C-35E2-FE4A-8F83-2D09B3EA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4D5C16A-3448-FA4A-B617-BB71F459F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8D5729-F9C1-2246-9035-D8B14741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83277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8ADFCA-01A1-0240-A190-1C8B5CD1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0F8627-DAA3-E048-8381-2C585BDEA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6A18DA1-DCB7-D542-B2B0-A8425E706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E103853-6CC6-714C-9C8B-E292A8DA5D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26B8BD1-AC36-D845-A810-48BD95F8B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027B9AB-CCB9-2348-BDAD-B5783188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7748C93-C99F-9B42-ABF5-5B3732FA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B785AE6-A286-3C4F-B8E7-0CF4A4AC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594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2882C0-395B-A54E-A0A9-ABA289CA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F740370-8228-AB4A-BB4C-ADAF05AB9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DD237B-A78E-664B-B4B7-23F20306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D70FAA9-7E2A-DA4F-9598-96561ACD9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0573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6E5C9ED-71EA-664E-84C7-7B1F698F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5915EF-7E79-E344-B562-ED7777744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AF28425-52FC-4F48-906D-39D4B2B7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6986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7A924-72AF-BD45-8899-ED6AEA7E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4D3CC0-88F5-0443-B8CB-A4157A5F0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BCF35E7-B52F-7940-9843-1853D3485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B10A7E-C200-D54B-A788-B36C7D79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0B37C4-3F13-3140-A846-368DD4B5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F17C28-DD4A-C445-BBD5-B672BC92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004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3AD17C-8650-814A-A599-CAE1420C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1A87F7F-D287-8344-866D-388D97950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C9D9F9-6787-5D45-A94B-16188792A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6148D06-55F3-F24E-9338-7BE6DBB7E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2A5649-456D-1E4C-85F4-54D87E10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18EF05E-DA04-2242-B286-37FD8BDB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2743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186AB35-4A0E-0442-914D-DBFAECD6DE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72CC869-9F74-FE4E-B2E2-D2E21B18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86" y="176708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B09F39A-27AA-C948-BBD9-114571F37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32879"/>
            <a:ext cx="10515600" cy="504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CD04B8-FADE-6C41-8E3E-F39328EB5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34DC-34E0-144B-B73B-AB6917314827}" type="datetimeFigureOut">
              <a:rPr lang="x-none" smtClean="0"/>
              <a:t>02.10.2024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13F414-B92B-2343-9E85-EB3CD0D14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17C69D-2EF8-0B4A-AFCD-2403BD8B2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8C1A8-8B98-1F41-A1A0-A37D88910B1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804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1DDEC8-60F3-EE4A-9DA0-C80AFF066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42" y="3365402"/>
            <a:ext cx="5392387" cy="2387600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D35400"/>
                </a:solidFill>
                <a:latin typeface="Arial Black" panose="020B0A04020102020204" pitchFamily="34" charset="0"/>
              </a:rPr>
              <a:t>Прогноз</a:t>
            </a:r>
            <a:br>
              <a:rPr lang="ru-RU" sz="4000" b="1" dirty="0">
                <a:solidFill>
                  <a:srgbClr val="D35400"/>
                </a:solidFill>
                <a:latin typeface="Arial Black" panose="020B0A04020102020204" pitchFamily="34" charset="0"/>
              </a:rPr>
            </a:br>
            <a:r>
              <a:rPr lang="ru-RU" sz="4000" b="1" dirty="0">
                <a:solidFill>
                  <a:srgbClr val="D35400"/>
                </a:solidFill>
                <a:latin typeface="Arial Black" panose="020B0A04020102020204" pitchFamily="34" charset="0"/>
              </a:rPr>
              <a:t>нагрузки на </a:t>
            </a:r>
            <a:br>
              <a:rPr lang="ru-RU" sz="4000" b="1" dirty="0">
                <a:solidFill>
                  <a:srgbClr val="D35400"/>
                </a:solidFill>
                <a:latin typeface="Arial Black" panose="020B0A04020102020204" pitchFamily="34" charset="0"/>
              </a:rPr>
            </a:br>
            <a:r>
              <a:rPr lang="ru-RU" sz="4000" b="1" dirty="0">
                <a:solidFill>
                  <a:srgbClr val="D35400"/>
                </a:solidFill>
                <a:latin typeface="Arial Black" panose="020B0A04020102020204" pitchFamily="34" charset="0"/>
              </a:rPr>
              <a:t>метро и дороги</a:t>
            </a:r>
            <a:endParaRPr lang="x-none" sz="4000" b="1" dirty="0">
              <a:solidFill>
                <a:srgbClr val="D354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3E703A-B9A6-0048-A497-372300581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42" y="5836113"/>
            <a:ext cx="6159335" cy="589952"/>
          </a:xfrm>
        </p:spPr>
        <p:txBody>
          <a:bodyPr>
            <a:normAutofit lnSpcReduction="10000"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Подготовлено командой «Мышиное обучение»</a:t>
            </a:r>
            <a:endParaRPr lang="x-none" sz="20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E2DC5C3-3BD3-5DF8-A2ED-32B7590ED739}"/>
              </a:ext>
            </a:extLst>
          </p:cNvPr>
          <p:cNvSpPr txBox="1"/>
          <p:nvPr/>
        </p:nvSpPr>
        <p:spPr>
          <a:xfrm>
            <a:off x="726142" y="170329"/>
            <a:ext cx="3128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Arial Black" panose="020B0A04020102020204" pitchFamily="34" charset="0"/>
              </a:rPr>
              <a:t>IT </a:t>
            </a:r>
            <a:r>
              <a:rPr lang="ru-RU" sz="2800" dirty="0">
                <a:latin typeface="Arial Black" panose="020B0A04020102020204" pitchFamily="34" charset="0"/>
              </a:rPr>
              <a:t>Хакатон </a:t>
            </a:r>
          </a:p>
          <a:p>
            <a:pPr algn="r"/>
            <a:r>
              <a:rPr lang="ru-RU" sz="2800" dirty="0">
                <a:latin typeface="Arial Black" panose="020B0A04020102020204" pitchFamily="34" charset="0"/>
              </a:rPr>
              <a:t>НИЯУ МИФИ</a:t>
            </a:r>
          </a:p>
          <a:p>
            <a:pPr algn="r"/>
            <a:r>
              <a:rPr lang="ru-RU" sz="2800" dirty="0">
                <a:latin typeface="Arial Black" panose="020B0A04020102020204" pitchFamily="34" charset="0"/>
              </a:rPr>
              <a:t>Сентябрь 2024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17311DD-C6DA-3557-1102-57436892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399" y="0"/>
            <a:ext cx="1779189" cy="17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72" y="407631"/>
            <a:ext cx="10515600" cy="779463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Состав команды</a:t>
            </a:r>
            <a:endParaRPr lang="x-none" dirty="0">
              <a:latin typeface="Arial Black" panose="020B0A040201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F415426-D6B1-70C4-9D80-1905C4F50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89" y="3894775"/>
            <a:ext cx="2203680" cy="2365333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xmlns="" id="{30397CAC-A032-1FEE-42B4-6FD05C5CD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0" y="1503300"/>
            <a:ext cx="2541636" cy="23139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xmlns="" id="{10FC3C18-4E6D-4431-FC30-32BC95BD8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59" y="3817204"/>
            <a:ext cx="2514913" cy="26805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xmlns="" id="{CD0FF91E-F620-D3AE-9FE5-492D75820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603" y="1207462"/>
            <a:ext cx="2044922" cy="2680597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03353A0B-F1A0-DD63-6FDD-D78BA68AA515}"/>
              </a:ext>
            </a:extLst>
          </p:cNvPr>
          <p:cNvSpPr txBox="1"/>
          <p:nvPr/>
        </p:nvSpPr>
        <p:spPr>
          <a:xfrm>
            <a:off x="3620889" y="3116116"/>
            <a:ext cx="2007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Устинов Илья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CE6166C1-A73F-D82E-10D6-FFF8CC2DCE85}"/>
              </a:ext>
            </a:extLst>
          </p:cNvPr>
          <p:cNvSpPr txBox="1"/>
          <p:nvPr/>
        </p:nvSpPr>
        <p:spPr>
          <a:xfrm>
            <a:off x="764715" y="3969442"/>
            <a:ext cx="2007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Попов Арсений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0E457CE-D6E7-6FE4-0532-2E4B4641DE55}"/>
              </a:ext>
            </a:extLst>
          </p:cNvPr>
          <p:cNvSpPr txBox="1"/>
          <p:nvPr/>
        </p:nvSpPr>
        <p:spPr>
          <a:xfrm>
            <a:off x="9205260" y="3012467"/>
            <a:ext cx="2308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Шестаков Даниил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E79C479A-C788-1CDB-F09C-2A4804643BC8}"/>
              </a:ext>
            </a:extLst>
          </p:cNvPr>
          <p:cNvSpPr txBox="1"/>
          <p:nvPr/>
        </p:nvSpPr>
        <p:spPr>
          <a:xfrm>
            <a:off x="6229752" y="4032195"/>
            <a:ext cx="2308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Сороковиков Дмитрий</a:t>
            </a:r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xmlns="" id="{5BECE3F7-56B8-2575-C3D7-42786889A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949" y="5726605"/>
            <a:ext cx="942420" cy="942420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xmlns="" id="{0D4566D2-188D-DFD1-064D-E96DB966B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5503" y="559731"/>
            <a:ext cx="943569" cy="943569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xmlns="" id="{5B0690CA-B2B1-D094-46EB-EC5727662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41" y="1088651"/>
            <a:ext cx="943570" cy="94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xmlns="" id="{E19B5E3D-1345-9F95-3602-914382075912}"/>
              </a:ext>
            </a:extLst>
          </p:cNvPr>
          <p:cNvSpPr/>
          <p:nvPr/>
        </p:nvSpPr>
        <p:spPr>
          <a:xfrm>
            <a:off x="5701978" y="1586176"/>
            <a:ext cx="5259294" cy="300444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xmlns="" id="{0A133449-EA07-5718-120D-299BC7A0A843}"/>
              </a:ext>
            </a:extLst>
          </p:cNvPr>
          <p:cNvSpPr/>
          <p:nvPr/>
        </p:nvSpPr>
        <p:spPr>
          <a:xfrm>
            <a:off x="683240" y="3315387"/>
            <a:ext cx="4686619" cy="255046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30B2C78-1694-DF35-5E50-091DAFF5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966"/>
            <a:ext cx="10515600" cy="77946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Постановка задачи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A2D251-BB70-2F15-FCBF-C55F4E558B3A}"/>
              </a:ext>
            </a:extLst>
          </p:cNvPr>
          <p:cNvSpPr txBox="1"/>
          <p:nvPr/>
        </p:nvSpPr>
        <p:spPr>
          <a:xfrm>
            <a:off x="775450" y="1497620"/>
            <a:ext cx="4050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 SemiConden" panose="020B0502040204020203" pitchFamily="34" charset="0"/>
              </a:rPr>
              <a:t>При вводе нового объекта, например, жилищного комплекса или новой коммерческой зоны, очевидно, увеливчивается нагрузка на близлежащие станции метро</a:t>
            </a:r>
            <a:r>
              <a:rPr lang="en-US" dirty="0">
                <a:latin typeface="Bahnschrift SemiBold SemiConden" panose="020B0502040204020203" pitchFamily="34" charset="0"/>
              </a:rPr>
              <a:t>/</a:t>
            </a:r>
            <a:r>
              <a:rPr lang="ru-RU" dirty="0">
                <a:latin typeface="Bahnschrift SemiBold SemiConden" panose="020B0502040204020203" pitchFamily="34" charset="0"/>
              </a:rPr>
              <a:t>МЦК/МЦД, автомобильные дороги и т.д. </a:t>
            </a:r>
          </a:p>
        </p:txBody>
      </p:sp>
      <p:pic>
        <p:nvPicPr>
          <p:cNvPr id="1026" name="Picture 2" descr="МОСКВА - ОБЗОР 2023 | Куда сходить в Москве и что посмотреть? - YouTube">
            <a:extLst>
              <a:ext uri="{FF2B5EF4-FFF2-40B4-BE49-F238E27FC236}">
                <a16:creationId xmlns:a16="http://schemas.microsoft.com/office/drawing/2014/main" xmlns="" id="{77DD0250-A92D-CFCC-FA3C-17386BF5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96" y="2264167"/>
            <a:ext cx="5259294" cy="29583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4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ACF967D-6DA5-D8DE-0F11-F55CCBB0479F}"/>
              </a:ext>
            </a:extLst>
          </p:cNvPr>
          <p:cNvSpPr txBox="1"/>
          <p:nvPr/>
        </p:nvSpPr>
        <p:spPr>
          <a:xfrm>
            <a:off x="775450" y="3428999"/>
            <a:ext cx="423582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dirty="0">
                <a:latin typeface="Bahnschrift SemiBold SemiConden" panose="020B0502040204020203" pitchFamily="34" charset="0"/>
              </a:rPr>
              <a:t>С этой целью нам предстояло: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1700" dirty="0">
                <a:latin typeface="Bahnschrift SemiBold SemiConden" panose="020B0502040204020203" pitchFamily="34" charset="0"/>
              </a:rPr>
              <a:t>разработать программу для расчёта дополнительной нагрузки на транспортную систему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1700" dirty="0">
                <a:latin typeface="Bahnschrift SemiBold SemiConden" panose="020B0502040204020203" pitchFamily="34" charset="0"/>
              </a:rPr>
              <a:t>Создать сайт с удобным интерфейсом, при пользовании которым будет выдаваться результат о дополнительной нагрузки на транспортную сеть в данном районе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CBC02EF4-0B0F-5568-F2A6-E660E540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865" y="5269904"/>
            <a:ext cx="864715" cy="86471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56DAA340-C807-9256-7696-EAFAF06E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13326" y="1329150"/>
            <a:ext cx="758362" cy="75836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5217BE86-CFB3-0F13-743F-EC7D01900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885" y="1352699"/>
            <a:ext cx="711264" cy="71126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E29A36BB-8C4B-CFDA-E6C5-1940534C6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65" y="3173669"/>
            <a:ext cx="609604" cy="6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26D8CE8F-621B-BA2F-BC46-862FC1073925}"/>
              </a:ext>
            </a:extLst>
          </p:cNvPr>
          <p:cNvSpPr/>
          <p:nvPr/>
        </p:nvSpPr>
        <p:spPr>
          <a:xfrm>
            <a:off x="2043953" y="5477588"/>
            <a:ext cx="9396932" cy="117422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63279E1F-D5C0-9BB7-5186-41C54AE4996E}"/>
              </a:ext>
            </a:extLst>
          </p:cNvPr>
          <p:cNvSpPr/>
          <p:nvPr/>
        </p:nvSpPr>
        <p:spPr>
          <a:xfrm>
            <a:off x="762000" y="2286000"/>
            <a:ext cx="5531224" cy="199912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05670E-7754-E96D-F531-A7922A228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499437"/>
            <a:ext cx="10515600" cy="779463"/>
          </a:xfrm>
        </p:spPr>
        <p:txBody>
          <a:bodyPr>
            <a:normAutofit fontScale="90000"/>
          </a:bodyPr>
          <a:lstStyle/>
          <a:p>
            <a:r>
              <a:rPr lang="ru-RU" sz="4000" dirty="0" smtClean="0">
                <a:latin typeface="Arial Black" panose="020B0A04020102020204" pitchFamily="34" charset="0"/>
              </a:rPr>
              <a:t>Как производился расчет нагрузки?</a:t>
            </a:r>
            <a:endParaRPr lang="ru-RU" sz="40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415FE8F-EB1A-EB1E-33A2-EB9A22E5EA9C}"/>
              </a:ext>
            </a:extLst>
          </p:cNvPr>
          <p:cNvSpPr txBox="1"/>
          <p:nvPr/>
        </p:nvSpPr>
        <p:spPr>
          <a:xfrm>
            <a:off x="879502" y="1568304"/>
            <a:ext cx="52962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Для расчета нагрузки на вход мы принимали следующие параметры:</a:t>
            </a:r>
            <a:endParaRPr lang="en-US" dirty="0">
              <a:latin typeface="Bahnschrift SemiBold" panose="020B0502040204020203" pitchFamily="34" charset="0"/>
            </a:endParaRPr>
          </a:p>
          <a:p>
            <a:endParaRPr lang="ru-RU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ahnschrift SemiBold" panose="020B0502040204020203" pitchFamily="34" charset="0"/>
              </a:rPr>
              <a:t>Площадь жилищного комплекса/коммерческой зоны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ahnschrift SemiBold" panose="020B0502040204020203" pitchFamily="34" charset="0"/>
              </a:rPr>
              <a:t>Доля трудоспособного населения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ahnschrift SemiBold" panose="020B0502040204020203" pitchFamily="34" charset="0"/>
              </a:rPr>
              <a:t>Транспортный спрос в утренний час пик для жилищной застройки и коммерческой зоны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ahnschrift SemiBold" panose="020B0502040204020203" pitchFamily="34" charset="0"/>
              </a:rPr>
              <a:t>Коэффициент заполняемости авто</a:t>
            </a:r>
          </a:p>
        </p:txBody>
      </p:sp>
      <p:pic>
        <p:nvPicPr>
          <p:cNvPr id="2052" name="Picture 4" descr="Более 416 700 работ на тему «час пик»: стоковые фото, картинки и  изображения royalty-free - iStock">
            <a:extLst>
              <a:ext uri="{FF2B5EF4-FFF2-40B4-BE49-F238E27FC236}">
                <a16:creationId xmlns:a16="http://schemas.microsoft.com/office/drawing/2014/main" xmlns="" id="{678C5FD2-F209-5BBE-18F4-E956B89A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30" y="1407459"/>
            <a:ext cx="4769224" cy="3179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D1DA7BE9-9BE2-AC4D-8861-32C8CF4F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403" y="3904435"/>
            <a:ext cx="1200965" cy="12009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F1B064C9-BAC8-A353-3FAD-7C80F7FE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03" y="5450847"/>
            <a:ext cx="1200965" cy="1200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E3EDE9C-CEE8-B69E-6EBC-E3C9A1784C3F}"/>
              </a:ext>
            </a:extLst>
          </p:cNvPr>
          <p:cNvSpPr txBox="1"/>
          <p:nvPr/>
        </p:nvSpPr>
        <p:spPr>
          <a:xfrm>
            <a:off x="2162415" y="5504329"/>
            <a:ext cx="9278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Прогноз можно сделать ещё точнее</a:t>
            </a:r>
            <a:r>
              <a:rPr lang="en-US" dirty="0">
                <a:latin typeface="Bahnschrift SemiBold" panose="020B0502040204020203" pitchFamily="34" charset="0"/>
              </a:rPr>
              <a:t>: </a:t>
            </a:r>
            <a:r>
              <a:rPr lang="ru-RU" dirty="0">
                <a:latin typeface="Bahnschrift SemiBold" panose="020B0502040204020203" pitchFamily="34" charset="0"/>
              </a:rPr>
              <a:t>наше </a:t>
            </a:r>
            <a:r>
              <a:rPr lang="ru-RU" dirty="0" smtClean="0">
                <a:latin typeface="Bahnschrift SemiBold" panose="020B0502040204020203" pitchFamily="34" charset="0"/>
              </a:rPr>
              <a:t>предположение </a:t>
            </a:r>
            <a:r>
              <a:rPr lang="ru-RU" dirty="0">
                <a:latin typeface="Bahnschrift SemiBold" panose="020B0502040204020203" pitchFamily="34" charset="0"/>
              </a:rPr>
              <a:t>заключается в том, </a:t>
            </a:r>
            <a:r>
              <a:rPr lang="ru-RU" dirty="0" smtClean="0">
                <a:latin typeface="Bahnschrift SemiBold" panose="020B0502040204020203" pitchFamily="34" charset="0"/>
              </a:rPr>
              <a:t>что можно </a:t>
            </a:r>
            <a:r>
              <a:rPr lang="ru-RU" dirty="0">
                <a:latin typeface="Bahnschrift SemiBold" panose="020B0502040204020203" pitchFamily="34" charset="0"/>
              </a:rPr>
              <a:t>обучить модель на основе линейной регрессии, но за не имением «исторических данных» на данном этапе это сделать не предоставляется возможности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1E94CD19-E947-831B-7D2F-0B5BFAA14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701" y="5692196"/>
            <a:ext cx="1118667" cy="11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9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05A293D2-7DC8-F959-5E71-623C03549382}"/>
              </a:ext>
            </a:extLst>
          </p:cNvPr>
          <p:cNvSpPr/>
          <p:nvPr/>
        </p:nvSpPr>
        <p:spPr>
          <a:xfrm>
            <a:off x="5054601" y="3250858"/>
            <a:ext cx="5706533" cy="2565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CBB2505-3C56-F630-2D9A-F6CA7132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435" y="409791"/>
            <a:ext cx="8368553" cy="169691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Какой продукт и с какими возможностями </a:t>
            </a:r>
            <a:r>
              <a:rPr lang="ru-RU" dirty="0" smtClean="0">
                <a:latin typeface="Arial Black" panose="020B0A04020102020204" pitchFamily="34" charset="0"/>
              </a:rPr>
              <a:t>мы предоставляем?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AEC34-AFE8-F714-723D-BBD2A9612F3D}"/>
              </a:ext>
            </a:extLst>
          </p:cNvPr>
          <p:cNvSpPr txBox="1"/>
          <p:nvPr/>
        </p:nvSpPr>
        <p:spPr>
          <a:xfrm>
            <a:off x="703459" y="2408645"/>
            <a:ext cx="45301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effectLst/>
                <a:latin typeface="Bahnschrift SemiBold Condensed" panose="020B0502040204020203" pitchFamily="34" charset="0"/>
              </a:rPr>
              <a:t>Наша команда создала инновационный онлайн-сервис для оценки влияния нового строительства на транспортную сеть метро и дорог. </a:t>
            </a:r>
          </a:p>
          <a:p>
            <a:r>
              <a:rPr lang="ru-RU" sz="2000" b="0" i="0" dirty="0">
                <a:effectLst/>
                <a:latin typeface="Bahnschrift SemiBold Condensed" panose="020B0502040204020203" pitchFamily="34" charset="0"/>
              </a:rPr>
              <a:t>Наш инструмент помогает определить потенциальные изменения в нагрузке на транспортную инфраструктуру при появлении новых жилых комплексов и офисных зданий</a:t>
            </a:r>
            <a:endParaRPr lang="ru-RU" sz="2000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8148FFE-397F-0230-877B-B8C13B30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99" y="2125134"/>
            <a:ext cx="6105149" cy="2961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C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064622B-9170-D238-AD66-B8D3D9EF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63" y="5460659"/>
            <a:ext cx="1168742" cy="116874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2A25526-400D-B260-7B41-6E526D27E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625" y="5267168"/>
            <a:ext cx="474171" cy="47417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E7D31208-F85C-E197-5E62-2639B1D91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573" y="1141081"/>
            <a:ext cx="984053" cy="9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6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B41D1998-02D7-CDAA-141F-4738F00B4C7B}"/>
              </a:ext>
            </a:extLst>
          </p:cNvPr>
          <p:cNvSpPr/>
          <p:nvPr/>
        </p:nvSpPr>
        <p:spPr>
          <a:xfrm>
            <a:off x="1896037" y="5731499"/>
            <a:ext cx="5905196" cy="97223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9C7674A-66E4-C5A7-A9A3-F9922184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333" y="347037"/>
            <a:ext cx="10515600" cy="7794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 Black" panose="020B0A04020102020204" pitchFamily="34" charset="0"/>
              </a:rPr>
              <a:t>Как это работает?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831368-0C8E-54ED-C6B1-D0927D78624D}"/>
              </a:ext>
            </a:extLst>
          </p:cNvPr>
          <p:cNvSpPr txBox="1"/>
          <p:nvPr/>
        </p:nvSpPr>
        <p:spPr>
          <a:xfrm>
            <a:off x="645459" y="1474764"/>
            <a:ext cx="51626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effectLst/>
                <a:latin typeface="Bahnschrift SemiBold Condensed" panose="020B0502040204020203" pitchFamily="34" charset="0"/>
              </a:rPr>
              <a:t>В </a:t>
            </a:r>
            <a:r>
              <a:rPr lang="ru-RU" sz="2000" b="0" i="0" dirty="0" smtClean="0">
                <a:effectLst/>
                <a:latin typeface="Bahnschrift SemiBold Condensed" panose="020B0502040204020203" pitchFamily="34" charset="0"/>
              </a:rPr>
              <a:t>основе </a:t>
            </a:r>
            <a:r>
              <a:rPr lang="ru-RU" sz="2000" b="0" i="0" dirty="0">
                <a:effectLst/>
                <a:latin typeface="Bahnschrift SemiBold Condensed" panose="020B0502040204020203" pitchFamily="34" charset="0"/>
              </a:rPr>
              <a:t>инструмента лежат расчётные модели, в которых учитываются всевозможные факторы: количество жителей и сотрудников, доля трудоспособного населения, доля населения, имеющего личный автомобиль, часы пик и многое другое. Пользуясь нашим сервисом, вы сможете заранее оценить влияние новой застройки на трафик, выявить потенциальные проблемы и предложить эффективные меры по их решению. Это поможет избежать пробок, оптимизировать маршруты общественного транспорта и улучшить общую доступность района. </a:t>
            </a:r>
            <a:r>
              <a:rPr lang="ru-RU" sz="2000" dirty="0">
                <a:latin typeface="Bahnschrift SemiBold Condensed" panose="020B0502040204020203" pitchFamily="34" charset="0"/>
              </a:rPr>
              <a:t/>
            </a:r>
            <a:br>
              <a:rPr lang="ru-RU" sz="2000" dirty="0">
                <a:latin typeface="Bahnschrift SemiBold Condensed" panose="020B0502040204020203" pitchFamily="34" charset="0"/>
              </a:rPr>
            </a:br>
            <a:endParaRPr lang="ru-RU" sz="20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6C6D32E-61F8-3BA1-2E56-9AD36158B4F7}"/>
              </a:ext>
            </a:extLst>
          </p:cNvPr>
          <p:cNvSpPr txBox="1"/>
          <p:nvPr/>
        </p:nvSpPr>
        <p:spPr>
          <a:xfrm>
            <a:off x="1896036" y="579923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smtClean="0">
                <a:effectLst/>
                <a:latin typeface="Bahnschrift SemiBold Condensed" panose="020B0502040204020203" pitchFamily="34" charset="0"/>
              </a:rPr>
              <a:t>*мы масштабировали исходную задачу, теперь можно в качестве входных данных выбрать любые станции метро и дороги, главное знать их параметры</a:t>
            </a:r>
            <a:r>
              <a:rPr lang="ru-RU" dirty="0">
                <a:latin typeface="Bahnschrift SemiBold Condensed" panose="020B0502040204020203" pitchFamily="34" charset="0"/>
              </a:rPr>
              <a:t/>
            </a:r>
            <a:br>
              <a:rPr lang="ru-RU" dirty="0"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1A27445-00C2-3A3A-BB6B-49833D86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69" y="1316251"/>
            <a:ext cx="4276164" cy="36758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CE238A95-247C-AB32-8A28-064C8B5B3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9" y="5383236"/>
            <a:ext cx="1320495" cy="13204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A34ABA46-8D84-D825-4FC9-4FF591D1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541" y="4205885"/>
            <a:ext cx="1388228" cy="13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9CBFF8-6D04-D1DA-DBAF-DE97B9E5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18" y="678250"/>
            <a:ext cx="10515600" cy="779463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Наглядная </a:t>
            </a:r>
            <a:r>
              <a:rPr lang="ru-RU" sz="3600" dirty="0" err="1">
                <a:latin typeface="Arial Black" panose="020B0A04020102020204" pitchFamily="34" charset="0"/>
              </a:rPr>
              <a:t>демонастрация</a:t>
            </a:r>
            <a:r>
              <a:rPr lang="ru-RU" sz="3600" dirty="0">
                <a:latin typeface="Arial Black" panose="020B0A04020102020204" pitchFamily="34" charset="0"/>
              </a:rPr>
              <a:t> </a:t>
            </a:r>
            <a:r>
              <a:rPr lang="ru-RU" sz="3600" dirty="0" smtClean="0">
                <a:latin typeface="Arial Black" panose="020B0A04020102020204" pitchFamily="34" charset="0"/>
              </a:rPr>
              <a:t>работы</a:t>
            </a:r>
            <a:br>
              <a:rPr lang="ru-RU" sz="3600" dirty="0" smtClean="0">
                <a:latin typeface="Arial Black" panose="020B0A04020102020204" pitchFamily="34" charset="0"/>
              </a:rPr>
            </a:br>
            <a:r>
              <a:rPr lang="ru-RU" sz="3600" dirty="0" smtClean="0">
                <a:latin typeface="Arial Black" panose="020B0A04020102020204" pitchFamily="34" charset="0"/>
              </a:rPr>
              <a:t>Ввод данных на сайте</a:t>
            </a:r>
            <a:r>
              <a:rPr lang="ru-RU" sz="3600" dirty="0" smtClean="0">
                <a:latin typeface="Arial Black" panose="020B0A04020102020204" pitchFamily="34" charset="0"/>
              </a:rPr>
              <a:t> </a:t>
            </a:r>
            <a:endParaRPr lang="ru-RU" sz="3600" dirty="0">
              <a:latin typeface="Arial Black" panose="020B0A040201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91970631-C978-F86A-A24A-FC63B1F0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30" y="2189423"/>
            <a:ext cx="3336793" cy="3303551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E476DC5-A1A6-C954-6016-C3A1D096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831" y="2189423"/>
            <a:ext cx="2980197" cy="3292727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A7C3171-386B-F41D-41DA-546693C57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436" y="2189423"/>
            <a:ext cx="3715516" cy="3276138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xmlns="" id="{2B95724E-208C-5DD3-C3DF-A72D4C082A71}"/>
              </a:ext>
            </a:extLst>
          </p:cNvPr>
          <p:cNvSpPr/>
          <p:nvPr/>
        </p:nvSpPr>
        <p:spPr>
          <a:xfrm>
            <a:off x="3881718" y="3676136"/>
            <a:ext cx="313764" cy="21067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xmlns="" id="{A3371A94-137D-F6CA-9819-BBED627A3B94}"/>
              </a:ext>
            </a:extLst>
          </p:cNvPr>
          <p:cNvSpPr/>
          <p:nvPr/>
        </p:nvSpPr>
        <p:spPr>
          <a:xfrm>
            <a:off x="7492361" y="3676135"/>
            <a:ext cx="313764" cy="21067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ED7638A9-3D5A-6F5C-D261-E94504A7B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259" y="300624"/>
            <a:ext cx="1451978" cy="14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5AE003A-9D3F-2A36-249D-3A6C9F1E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756" y="566439"/>
            <a:ext cx="10515600" cy="779463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Arial Black" panose="020B0A04020102020204" pitchFamily="34" charset="0"/>
              </a:rPr>
              <a:t>Наглядная </a:t>
            </a:r>
            <a:r>
              <a:rPr lang="ru-RU" sz="4400" dirty="0" err="1">
                <a:latin typeface="Arial Black" panose="020B0A04020102020204" pitchFamily="34" charset="0"/>
              </a:rPr>
              <a:t>демонастрация</a:t>
            </a:r>
            <a:r>
              <a:rPr lang="ru-RU" sz="4400" dirty="0">
                <a:latin typeface="Arial Black" panose="020B0A04020102020204" pitchFamily="34" charset="0"/>
              </a:rPr>
              <a:t> </a:t>
            </a:r>
            <a:r>
              <a:rPr lang="ru-RU" sz="4400" dirty="0" smtClean="0">
                <a:latin typeface="Arial Black" panose="020B0A04020102020204" pitchFamily="34" charset="0"/>
              </a:rPr>
              <a:t>работы</a:t>
            </a:r>
            <a:br>
              <a:rPr lang="ru-RU" sz="4400" dirty="0" smtClean="0">
                <a:latin typeface="Arial Black" panose="020B0A04020102020204" pitchFamily="34" charset="0"/>
              </a:rPr>
            </a:br>
            <a:r>
              <a:rPr lang="ru-RU" dirty="0" smtClean="0">
                <a:latin typeface="Arial Black" panose="020B0A04020102020204" pitchFamily="34" charset="0"/>
              </a:rPr>
              <a:t>Вывод результата</a:t>
            </a:r>
            <a:r>
              <a:rPr lang="ru-RU" sz="4400" dirty="0" smtClean="0">
                <a:latin typeface="Arial Black" panose="020B0A04020102020204" pitchFamily="34" charset="0"/>
              </a:rPr>
              <a:t>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758582CE-A7FC-A73F-C0C0-29D773AD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27" y="1757256"/>
            <a:ext cx="4549192" cy="4329953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E633294-B3D2-4687-E761-CB2DFB81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0" y="5493127"/>
            <a:ext cx="1188165" cy="1188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213C4C0D-1149-7B3A-D701-A68097BDA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835" y="956171"/>
            <a:ext cx="1416119" cy="14161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442" y="4234765"/>
            <a:ext cx="2057914" cy="2057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C6D32E-61F8-3BA1-2E56-9AD36158B4F7}"/>
              </a:ext>
            </a:extLst>
          </p:cNvPr>
          <p:cNvSpPr txBox="1"/>
          <p:nvPr/>
        </p:nvSpPr>
        <p:spPr>
          <a:xfrm>
            <a:off x="9524486" y="3586625"/>
            <a:ext cx="2521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Bahnschrift SemiBold Condensed" panose="020B0502040204020203" pitchFamily="34" charset="0"/>
              </a:rPr>
              <a:t>QR-</a:t>
            </a:r>
            <a:r>
              <a:rPr lang="ru-RU" dirty="0" smtClean="0">
                <a:latin typeface="Bahnschrift SemiBold Condensed" panose="020B0502040204020203" pitchFamily="34" charset="0"/>
              </a:rPr>
              <a:t>код на </a:t>
            </a:r>
            <a:r>
              <a:rPr lang="ru-RU" dirty="0" err="1" smtClean="0">
                <a:latin typeface="Bahnschrift SemiBold Condensed" panose="020B0502040204020203" pitchFamily="34" charset="0"/>
              </a:rPr>
              <a:t>репозиторий</a:t>
            </a:r>
            <a:r>
              <a:rPr lang="ru-RU" dirty="0" smtClean="0">
                <a:latin typeface="Bahnschrift SemiBold Condensed" panose="020B0502040204020203" pitchFamily="34" charset="0"/>
              </a:rPr>
              <a:t> </a:t>
            </a:r>
            <a:r>
              <a:rPr lang="en-US" dirty="0" smtClean="0">
                <a:latin typeface="Bahnschrift SemiBold Condensed" panose="020B0502040204020203" pitchFamily="34" charset="0"/>
              </a:rPr>
              <a:t>GitHub </a:t>
            </a:r>
            <a:r>
              <a:rPr lang="ru-RU" dirty="0" smtClean="0">
                <a:latin typeface="Bahnschrift SemiBold Condensed" panose="020B0502040204020203" pitchFamily="34" charset="0"/>
              </a:rPr>
              <a:t>с исходным кодом</a:t>
            </a:r>
            <a:r>
              <a:rPr lang="ru-RU" dirty="0">
                <a:latin typeface="Bahnschrift SemiBold Condensed" panose="020B0502040204020203" pitchFamily="34" charset="0"/>
              </a:rPr>
              <a:t/>
            </a:r>
            <a:br>
              <a:rPr lang="ru-RU" dirty="0"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27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93A0C03-BD2C-2A94-B1DA-864F695A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95" y="152302"/>
            <a:ext cx="10710902" cy="1436939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Дальнейшие развитие и улучшение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F3F34E7-1801-2776-7028-976942F1426C}"/>
              </a:ext>
            </a:extLst>
          </p:cNvPr>
          <p:cNvSpPr txBox="1"/>
          <p:nvPr/>
        </p:nvSpPr>
        <p:spPr>
          <a:xfrm>
            <a:off x="650631" y="1577787"/>
            <a:ext cx="403990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i="0" dirty="0">
                <a:effectLst/>
                <a:latin typeface="Arial Black" panose="020B0A04020102020204" pitchFamily="34" charset="0"/>
              </a:rPr>
              <a:t>Масштабирование на весь город </a:t>
            </a:r>
          </a:p>
          <a:p>
            <a:pPr algn="ctr"/>
            <a:endParaRPr lang="ru-RU" b="0" i="0" dirty="0">
              <a:effectLst/>
              <a:latin typeface="Bahnschrift SemiBold Condensed" panose="020B0502040204020203" pitchFamily="34" charset="0"/>
            </a:endParaRPr>
          </a:p>
          <a:p>
            <a:pPr algn="ctr"/>
            <a:r>
              <a:rPr lang="ru-RU" dirty="0" smtClean="0">
                <a:latin typeface="Bahnschrift SemiBold Condensed" panose="020B0502040204020203" pitchFamily="34" charset="0"/>
              </a:rPr>
              <a:t>Возможен</a:t>
            </a:r>
            <a:r>
              <a:rPr lang="ru-RU" b="0" i="0" dirty="0" smtClean="0">
                <a:effectLst/>
                <a:latin typeface="Bahnschrift SemiBold Condensed" panose="020B0502040204020203" pitchFamily="34" charset="0"/>
              </a:rPr>
              <a:t> сбор </a:t>
            </a:r>
            <a:r>
              <a:rPr lang="ru-RU" b="0" i="0" dirty="0">
                <a:effectLst/>
                <a:latin typeface="Bahnschrift SemiBold Condensed" panose="020B0502040204020203" pitchFamily="34" charset="0"/>
              </a:rPr>
              <a:t>и </a:t>
            </a:r>
            <a:r>
              <a:rPr lang="ru-RU" b="0" i="0" dirty="0" smtClean="0">
                <a:effectLst/>
                <a:latin typeface="Bahnschrift SemiBold Condensed" panose="020B0502040204020203" pitchFamily="34" charset="0"/>
              </a:rPr>
              <a:t>обработка данных </a:t>
            </a:r>
            <a:r>
              <a:rPr lang="ru-RU" b="0" i="0" dirty="0">
                <a:effectLst/>
                <a:latin typeface="Bahnschrift SemiBold Condensed" panose="020B0502040204020203" pitchFamily="34" charset="0"/>
              </a:rPr>
              <a:t>обо всех станциях метрополитена и основных магистральных дорогах города. Это позволит нам предоставлять пользователям </a:t>
            </a:r>
            <a:r>
              <a:rPr lang="ru-RU" b="0" i="0" dirty="0" smtClean="0">
                <a:effectLst/>
                <a:latin typeface="Bahnschrift SemiBold Condensed" panose="020B0502040204020203" pitchFamily="34" charset="0"/>
              </a:rPr>
              <a:t>более удобную форму общения с сайтом, лишь выбрав нужный объект на карте</a:t>
            </a:r>
            <a:r>
              <a:rPr lang="ru-RU" dirty="0">
                <a:latin typeface="Bahnschrift SemiBold Condensed" panose="020B0502040204020203" pitchFamily="34" charset="0"/>
              </a:rPr>
              <a:t/>
            </a:r>
            <a:br>
              <a:rPr lang="ru-RU" dirty="0"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248D6A3-5CEF-34BA-927A-3CCB4B07B350}"/>
              </a:ext>
            </a:extLst>
          </p:cNvPr>
          <p:cNvSpPr txBox="1"/>
          <p:nvPr/>
        </p:nvSpPr>
        <p:spPr>
          <a:xfrm>
            <a:off x="6621181" y="1577787"/>
            <a:ext cx="4647952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0" i="0" dirty="0">
                <a:effectLst/>
                <a:latin typeface="Arial Black" panose="020B0A04020102020204" pitchFamily="34" charset="0"/>
              </a:rPr>
              <a:t>Дополнительные виды транспорта </a:t>
            </a:r>
          </a:p>
          <a:p>
            <a:endParaRPr lang="ru-RU" dirty="0">
              <a:latin typeface="Bahnschrift SemiBold Condensed" panose="020B0502040204020203" pitchFamily="34" charset="0"/>
            </a:endParaRPr>
          </a:p>
          <a:p>
            <a:pPr algn="ctr"/>
            <a:r>
              <a:rPr lang="ru-RU" dirty="0" smtClean="0">
                <a:latin typeface="Bahnschrift SemiBold Condensed" panose="020B0502040204020203" pitchFamily="34" charset="0"/>
              </a:rPr>
              <a:t>Д</a:t>
            </a:r>
            <a:r>
              <a:rPr lang="ru-RU" b="0" i="0" dirty="0" smtClean="0">
                <a:effectLst/>
                <a:latin typeface="Bahnschrift SemiBold Condensed" panose="020B0502040204020203" pitchFamily="34" charset="0"/>
              </a:rPr>
              <a:t>обавление поддержки </a:t>
            </a:r>
            <a:r>
              <a:rPr lang="ru-RU" b="0" i="0" dirty="0">
                <a:effectLst/>
                <a:latin typeface="Bahnschrift SemiBold Condensed" panose="020B0502040204020203" pitchFamily="34" charset="0"/>
              </a:rPr>
              <a:t>для учета различных видов транспорта, таких как автобусы, троллейбусы, трамваи, пешеходные зоны и велосипедные дорожки. Это сделает нашу платформу универсальной </a:t>
            </a:r>
            <a:r>
              <a:rPr lang="ru-RU" b="0" i="0" dirty="0" smtClean="0">
                <a:effectLst/>
                <a:latin typeface="Bahnschrift SemiBold Condensed" panose="020B0502040204020203" pitchFamily="34" charset="0"/>
              </a:rPr>
              <a:t>и увеличит точность прогноза при наличии соответствующих данных</a:t>
            </a: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1D0E811-C03C-83C2-4DAB-CC563C69E2F8}"/>
              </a:ext>
            </a:extLst>
          </p:cNvPr>
          <p:cNvSpPr txBox="1"/>
          <p:nvPr/>
        </p:nvSpPr>
        <p:spPr>
          <a:xfrm>
            <a:off x="3214939" y="4366473"/>
            <a:ext cx="510221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0" i="0" dirty="0">
                <a:effectLst/>
                <a:latin typeface="Arial Black" panose="020B0A04020102020204" pitchFamily="34" charset="0"/>
              </a:rPr>
              <a:t>Улучшение алгоритмов прогнозирования</a:t>
            </a:r>
            <a:endParaRPr lang="ru-RU" sz="2000" dirty="0">
              <a:latin typeface="Arial Black" panose="020B0A04020102020204" pitchFamily="34" charset="0"/>
            </a:endParaRPr>
          </a:p>
          <a:p>
            <a:pPr algn="ctr"/>
            <a:endParaRPr lang="ru-RU" b="0" i="0" dirty="0">
              <a:effectLst/>
              <a:latin typeface="Arial Black" panose="020B0A04020102020204" pitchFamily="34" charset="0"/>
            </a:endParaRPr>
          </a:p>
          <a:p>
            <a:pPr algn="ctr"/>
            <a:r>
              <a:rPr lang="ru-RU" b="0" i="0" dirty="0">
                <a:effectLst/>
                <a:latin typeface="Bahnschrift SemiBold Condensed" panose="020B0502040204020203" pitchFamily="34" charset="0"/>
              </a:rPr>
              <a:t>Мы продолжим совершенствовать алгоритмы прогнозирования, чтобы они могли учитывать больше параметров и давать более точные результаты. </a:t>
            </a:r>
            <a:r>
              <a:rPr lang="ru-RU" b="0" i="0" dirty="0" smtClean="0">
                <a:effectLst/>
                <a:latin typeface="Bahnschrift SemiBold Condensed" panose="020B0502040204020203" pitchFamily="34" charset="0"/>
              </a:rPr>
              <a:t>Возможно применение </a:t>
            </a:r>
            <a:r>
              <a:rPr lang="ru-RU" b="0" i="0" dirty="0">
                <a:effectLst/>
                <a:latin typeface="Bahnschrift SemiBold Condensed" panose="020B0502040204020203" pitchFamily="34" charset="0"/>
              </a:rPr>
              <a:t>технологии искусственного интеллекта для автоматизации некоторых процессов</a:t>
            </a:r>
            <a:endParaRPr lang="ru-RU" dirty="0">
              <a:latin typeface="Bahnschrift SemiBold Condensed" panose="020B0502040204020203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EA99D726-4BFC-9D32-637F-7A64A2016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5" y="5348125"/>
            <a:ext cx="1388228" cy="138822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F17A195D-8FC4-9567-DEFD-B6717060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985" y="2647805"/>
            <a:ext cx="1187596" cy="11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1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435</Words>
  <Application>Microsoft Office PowerPoint</Application>
  <PresentationFormat>Широкоэкранный</PresentationFormat>
  <Paragraphs>42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Arial</vt:lpstr>
      <vt:lpstr>Arial Black</vt:lpstr>
      <vt:lpstr>Bahnschrift SemiBold</vt:lpstr>
      <vt:lpstr>Bahnschrift SemiBold Condensed</vt:lpstr>
      <vt:lpstr>Bahnschrift SemiBold SemiConden</vt:lpstr>
      <vt:lpstr>Calibri</vt:lpstr>
      <vt:lpstr>Calibri Light</vt:lpstr>
      <vt:lpstr>Wingdings</vt:lpstr>
      <vt:lpstr>Office Theme</vt:lpstr>
      <vt:lpstr>Прогноз нагрузки на  метро и дороги</vt:lpstr>
      <vt:lpstr>Состав команды</vt:lpstr>
      <vt:lpstr>Постановка задачи</vt:lpstr>
      <vt:lpstr>Как производился расчет нагрузки?</vt:lpstr>
      <vt:lpstr>Какой продукт и с какими возможностями мы предоставляем?</vt:lpstr>
      <vt:lpstr>Как это работает?</vt:lpstr>
      <vt:lpstr>Наглядная демонастрация работы Ввод данных на сайте </vt:lpstr>
      <vt:lpstr>Наглядная демонастрация работы Вывод результата </vt:lpstr>
      <vt:lpstr>Дальнейшие развитие и улучшение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admin</cp:lastModifiedBy>
  <cp:revision>10</cp:revision>
  <dcterms:created xsi:type="dcterms:W3CDTF">2023-02-12T08:51:57Z</dcterms:created>
  <dcterms:modified xsi:type="dcterms:W3CDTF">2024-10-02T19:44:17Z</dcterms:modified>
</cp:coreProperties>
</file>